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g"/>
  <Default Extension="m4v" ContentType="video/mp4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1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4630400" cy="8229600"/>
  <p:notesSz cx="8229600" cy="14630400"/>
  <p:embeddedFontLst>
    <p:embeddedFont>
      <p:font typeface="Spline Sans"/>
      <p:regular r:id="rId13"/>
    </p:embeddedFont>
    <p:embeddedFont>
      <p:font typeface="Spline Sans"/>
      <p:regular r:id="rId14"/>
    </p:embeddedFont>
    <p:embeddedFont>
      <p:font typeface="Barlow"/>
      <p:regular r:id="rId15"/>
    </p:embeddedFont>
    <p:embeddedFont>
      <p:font typeface="Barlow"/>
      <p:regular r:id="rId16"/>
    </p:embeddedFont>
    <p:embeddedFont>
      <p:font typeface="Barlow"/>
      <p:regular r:id="rId17"/>
    </p:embeddedFont>
    <p:embeddedFont>
      <p:font typeface="Barlow"/>
      <p:regular r:id="rId18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viewProps" Target="viewProps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2" Type="http://schemas.openxmlformats.org/officeDocument/2006/relationships/image" Target="../media/image-1003-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2" Type="http://schemas.openxmlformats.org/officeDocument/2006/relationships/image" Target="../media/image-1004-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2" Type="http://schemas.openxmlformats.org/officeDocument/2006/relationships/image" Target="../media/image-1005-2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2" Type="http://schemas.openxmlformats.org/officeDocument/2006/relationships/image" Target="../media/image-1006-2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2" Type="http://schemas.openxmlformats.org/officeDocument/2006/relationships/image" Target="../media/image-1007-2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1072515"/>
            <a:ext cx="12902327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Deputado Estadual SP - Dr. Carlos Cezar</a:t>
            </a:r>
            <a:endParaRPr lang="en-US" sz="1550" dirty="0"/>
          </a:p>
        </p:txBody>
      </p:sp>
      <p:sp>
        <p:nvSpPr>
          <p:cNvPr id="3" name="Text 1"/>
          <p:cNvSpPr/>
          <p:nvPr/>
        </p:nvSpPr>
        <p:spPr>
          <a:xfrm>
            <a:off x="864037" y="1635323"/>
            <a:ext cx="12902327" cy="18926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7450"/>
              </a:lnSpc>
              <a:buNone/>
            </a:pPr>
            <a:r>
              <a:rPr lang="en-US" sz="595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Lobby - Regulamentação e Princípios </a:t>
            </a:r>
            <a:endParaRPr lang="en-US" sz="5950" dirty="0"/>
          </a:p>
        </p:txBody>
      </p:sp>
      <p:sp>
        <p:nvSpPr>
          <p:cNvPr id="4" name="Text 2"/>
          <p:cNvSpPr/>
          <p:nvPr/>
        </p:nvSpPr>
        <p:spPr>
          <a:xfrm>
            <a:off x="864037" y="3898225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O Cenário da Profissão Lobista em Âmbito Mundial e as Relações Institucionais Governamentais no Brasil - RIG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864037" y="4570928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O que é Lobby? 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864037" y="5243632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Por definição: Atividade de influenciar decisões políticas ou legislativas em favor de interesses específicos.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864037" y="5916335"/>
            <a:ext cx="129023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Em 2018, o Ministério do Trabalho reconheceu a atividade de lobby como profissão, sob o nome de “profissional de relações institucionais e governamentais (RIG).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864037" y="698408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0" y="2318385"/>
            <a:ext cx="548640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Tipos de Lobby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349793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Corporativo: Representa Empresas;</a:t>
            </a:r>
            <a:endParaRPr lang="en-US" sz="1900" dirty="0"/>
          </a:p>
        </p:txBody>
      </p:sp>
      <p:sp>
        <p:nvSpPr>
          <p:cNvPr id="4" name="Text 2"/>
          <p:cNvSpPr/>
          <p:nvPr/>
        </p:nvSpPr>
        <p:spPr>
          <a:xfrm>
            <a:off x="864037" y="4170640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Lobby de ONGs: Envolve causas sociais e ambientais;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864037" y="4843343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Lobby Profissional: Representa grupos profissionais.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864037" y="551604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9649" y="972979"/>
            <a:ext cx="12631103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Alguns exemplos de Países com Regulamentação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2152531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Estados Unidos: Lei de Registro de Lobistas -  transparência obrigatória;</a:t>
            </a:r>
            <a:endParaRPr lang="en-US" sz="1900" dirty="0"/>
          </a:p>
        </p:txBody>
      </p:sp>
      <p:sp>
        <p:nvSpPr>
          <p:cNvPr id="4" name="Text 2"/>
          <p:cNvSpPr/>
          <p:nvPr/>
        </p:nvSpPr>
        <p:spPr>
          <a:xfrm>
            <a:off x="864037" y="2825234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União Europeia: Registro de Lobby e normas de conduta.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864037" y="349793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Possíveis benefícios do Lobby regulamentado - RIG (Relações Institucionais Governamentais) 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864037" y="4170640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Facilidade de comunicação entre cidadãos e governo;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864037" y="4843343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Transparência e Responsabilidade;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864037" y="551604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Discussão técnica sobre o assunto com especialistas;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864037" y="6188750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Informações especializadas que ajudam na formulação de políticas.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864037" y="6861453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0" y="815102"/>
            <a:ext cx="548640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Desafios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1994654"/>
            <a:ext cx="1290232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Retirar a percepção negativa do termo Lobista, que pode estar associado a corrupção ou e influência indevida através de processos cada vez mais estruturados e transparentes que possam contar com profissionais reconhecidos e capacitados,</a:t>
            </a:r>
            <a:endParaRPr lang="en-US" sz="1900" dirty="0"/>
          </a:p>
        </p:txBody>
      </p:sp>
      <p:sp>
        <p:nvSpPr>
          <p:cNvPr id="4" name="Text 2"/>
          <p:cNvSpPr/>
          <p:nvPr/>
        </p:nvSpPr>
        <p:spPr>
          <a:xfrm>
            <a:off x="4572000" y="3550087"/>
            <a:ext cx="548640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Oportunidades</a:t>
            </a:r>
            <a:endParaRPr lang="en-US" sz="4300" dirty="0"/>
          </a:p>
        </p:txBody>
      </p:sp>
      <p:sp>
        <p:nvSpPr>
          <p:cNvPr id="5" name="Text 3"/>
          <p:cNvSpPr/>
          <p:nvPr/>
        </p:nvSpPr>
        <p:spPr>
          <a:xfrm>
            <a:off x="864037" y="4606171"/>
            <a:ext cx="129023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Diminuição na desigualdade de acesso de determinados grupos que contam com menos recursos e influência sobre políticas;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864037" y="5673923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Criação de um código de Conduta para Lobistas, com penalidades para violações;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864037" y="6346627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Maior confiança pública nas instituições. Melhora na percepção sobre a legitimidade do processo legislativo.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864037" y="7019330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0" y="1725811"/>
            <a:ext cx="548640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Iniciativas na Alesp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2905363"/>
            <a:ext cx="129023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Termo de Parceria e Treinamentos oferecidos pelo </a:t>
            </a:r>
            <a:pPr algn="l" indent="0" marL="0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ILP </a:t>
            </a:r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 a Associação Brasileira de Relações Institucionais Governamentais - </a:t>
            </a:r>
            <a:pPr algn="l" indent="0" marL="0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Abrig;</a:t>
            </a:r>
            <a:endParaRPr lang="en-US" sz="1900" dirty="0"/>
          </a:p>
        </p:txBody>
      </p:sp>
      <p:sp>
        <p:nvSpPr>
          <p:cNvPr id="4" name="Text 2"/>
          <p:cNvSpPr/>
          <p:nvPr/>
        </p:nvSpPr>
        <p:spPr>
          <a:xfrm>
            <a:off x="864037" y="3973116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Debates e mesas de discussão sobre o assunto Relações Institucionais;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864037" y="4645819"/>
            <a:ext cx="1290232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Criação de Cartilhas Comportamentais Internas tratando de assuntos pertinentes à transparência de processos, relacionamentos institucionais, </a:t>
            </a:r>
            <a:pPr algn="l" indent="0" marL="0">
              <a:lnSpc>
                <a:spcPts val="3100"/>
              </a:lnSpc>
              <a:buNone/>
            </a:pPr>
            <a:r>
              <a:rPr lang="en-US" sz="1900" b="1" i="1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Compliance </a:t>
            </a:r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 outros temas que estabeleçam na Casa de Leis exemplos de boas normas éticas e de conduta.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864037" y="6108621"/>
            <a:ext cx="129023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53495" y="3129915"/>
            <a:ext cx="6323409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latin typeface="Spline Sans Bold" pitchFamily="34" charset="0"/>
                <a:ea typeface="Spline Sans Bold" pitchFamily="34" charset="-122"/>
                <a:cs typeface="Spline Sans Bold" pitchFamily="34" charset="-120"/>
              </a:rPr>
              <a:t>O que esperar da ALESP?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4309467"/>
            <a:ext cx="129023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A Alesp reconhece a importância da regulamentação desde que essa seja encarada como passo fundamental no fortalecimento da democracia e da transparência nas relações institucionais no Brasil.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AF3501A9993D14F859DDAE08EE1C534" ma:contentTypeVersion="12" ma:contentTypeDescription="Crie um novo documento." ma:contentTypeScope="" ma:versionID="5ceddbf8649e0b72aa1390828c62da90">
  <xsd:schema xmlns:xsd="http://www.w3.org/2001/XMLSchema" xmlns:xs="http://www.w3.org/2001/XMLSchema" xmlns:p="http://schemas.microsoft.com/office/2006/metadata/properties" xmlns:ns2="48242ab2-1ce3-44fd-8c34-387052ac5afc" xmlns:ns3="ecebb0eb-cb17-4298-a346-fe4345653bf5" targetNamespace="http://schemas.microsoft.com/office/2006/metadata/properties" ma:root="true" ma:fieldsID="d431f490d4adc57bd724c85257b048ef" ns2:_="" ns3:_="">
    <xsd:import namespace="48242ab2-1ce3-44fd-8c34-387052ac5afc"/>
    <xsd:import namespace="ecebb0eb-cb17-4298-a346-fe4345653b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242ab2-1ce3-44fd-8c34-387052ac5a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ebb0eb-cb17-4298-a346-fe4345653bf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16c4f7e-a286-4957-be40-4bcb551e70ac}" ma:internalName="TaxCatchAll" ma:showField="CatchAllData" ma:web="ecebb0eb-cb17-4298-a346-fe4345653b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8242ab2-1ce3-44fd-8c34-387052ac5afc">
      <Terms xmlns="http://schemas.microsoft.com/office/infopath/2007/PartnerControls"/>
    </lcf76f155ced4ddcb4097134ff3c332f>
    <TaxCatchAll xmlns="ecebb0eb-cb17-4298-a346-fe4345653bf5" xsi:nil="true"/>
  </documentManagement>
</p:properties>
</file>

<file path=customXml/itemProps1.xml><?xml version="1.0" encoding="utf-8"?>
<ds:datastoreItem xmlns:ds="http://schemas.openxmlformats.org/officeDocument/2006/customXml" ds:itemID="{CE2182E1-1AAC-42D6-8DA1-2F9D0E7D4AAA}"/>
</file>

<file path=customXml/itemProps2.xml><?xml version="1.0" encoding="utf-8"?>
<ds:datastoreItem xmlns:ds="http://schemas.openxmlformats.org/officeDocument/2006/customXml" ds:itemID="{1C13245B-1A74-491F-921B-46F80E26BA90}"/>
</file>

<file path=customXml/itemProps3.xml><?xml version="1.0" encoding="utf-8"?>
<ds:datastoreItem xmlns:ds="http://schemas.openxmlformats.org/officeDocument/2006/customXml" ds:itemID="{E1B8BB13-A820-4D5C-A277-0C9848C090A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2025-03-30T20:39:27Z</dcterms:created>
  <dcterms:modified xsi:type="dcterms:W3CDTF">2025-03-30T20:39:27Z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0x0101009AF3501A9993D14F859DDAE08EE1C534</vt:lpwstr>
  </property>
</Properties>
</file>